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4"/>
  </p:sldMasterIdLst>
  <p:sldIdLst>
    <p:sldId id="256" r:id="rId5"/>
    <p:sldId id="279" r:id="rId6"/>
    <p:sldId id="282" r:id="rId7"/>
    <p:sldId id="283" r:id="rId8"/>
    <p:sldId id="258" r:id="rId9"/>
    <p:sldId id="257" r:id="rId10"/>
    <p:sldId id="281" r:id="rId11"/>
    <p:sldId id="276" r:id="rId12"/>
    <p:sldId id="277" r:id="rId13"/>
    <p:sldId id="278" r:id="rId14"/>
    <p:sldId id="259" r:id="rId15"/>
    <p:sldId id="28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6" d="100"/>
          <a:sy n="66" d="100"/>
        </p:scale>
        <p:origin x="56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l-NL"/>
              <a:t>Klik om stijl te bewerken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3022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91000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086626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713295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9899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428284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97280" y="2582335"/>
            <a:ext cx="4937760" cy="32867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17920" y="2582334"/>
            <a:ext cx="4937760" cy="32867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588451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88861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193934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nl-NL"/>
              <a:t>Klik om stijl te bewerken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t>8/10/2022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‹nr.›</a:t>
            </a:fld>
            <a:endParaRPr lang="en-US" dirty="0"/>
          </a:p>
        </p:txBody>
      </p:sp>
    </p:spTree>
    <p:extLst>
      <p:ext uri="{BB962C8B-B14F-4D97-AF65-F5344CB8AC3E}">
        <p14:creationId xmlns:p14="http://schemas.microsoft.com/office/powerpoint/2010/main" val="2762850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364383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8/10/2022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‹nr.›</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835659"/>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_BVh9Sr_aQ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Sociale –en emotionele ontwikkeling les 3</a:t>
            </a:r>
          </a:p>
        </p:txBody>
      </p:sp>
      <p:sp>
        <p:nvSpPr>
          <p:cNvPr id="3" name="Ondertitel 2"/>
          <p:cNvSpPr>
            <a:spLocks noGrp="1"/>
          </p:cNvSpPr>
          <p:nvPr>
            <p:ph type="subTitle" idx="1"/>
          </p:nvPr>
        </p:nvSpPr>
        <p:spPr/>
        <p:txBody>
          <a:bodyPr/>
          <a:lstStyle/>
          <a:p>
            <a:r>
              <a:rPr lang="nl-NL" dirty="0"/>
              <a:t>Vve periode 3 </a:t>
            </a:r>
          </a:p>
        </p:txBody>
      </p:sp>
    </p:spTree>
    <p:extLst>
      <p:ext uri="{BB962C8B-B14F-4D97-AF65-F5344CB8AC3E}">
        <p14:creationId xmlns:p14="http://schemas.microsoft.com/office/powerpoint/2010/main" val="3052098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Aandachtspunten voor het onderwijs aan jongens: </a:t>
            </a:r>
          </a:p>
        </p:txBody>
      </p:sp>
      <p:sp>
        <p:nvSpPr>
          <p:cNvPr id="3" name="Tijdelijke aanduiding voor inhoud 2"/>
          <p:cNvSpPr>
            <a:spLocks noGrp="1"/>
          </p:cNvSpPr>
          <p:nvPr>
            <p:ph idx="1"/>
          </p:nvPr>
        </p:nvSpPr>
        <p:spPr/>
        <p:txBody>
          <a:bodyPr>
            <a:normAutofit/>
          </a:bodyPr>
          <a:lstStyle/>
          <a:p>
            <a:pPr marL="0" indent="0">
              <a:buNone/>
            </a:pPr>
            <a:r>
              <a:rPr lang="nl-NL" dirty="0"/>
              <a:t>•	meer aandacht voor de leerstijlen van jongens</a:t>
            </a:r>
          </a:p>
          <a:p>
            <a:pPr marL="0" indent="0">
              <a:buNone/>
            </a:pPr>
            <a:r>
              <a:rPr lang="nl-NL" dirty="0"/>
              <a:t>•	minder gericht op praten</a:t>
            </a:r>
          </a:p>
          <a:p>
            <a:pPr marL="0" indent="0">
              <a:buNone/>
            </a:pPr>
            <a:r>
              <a:rPr lang="nl-NL" dirty="0"/>
              <a:t>•	gericht op doen, actievere werkvormen </a:t>
            </a:r>
          </a:p>
          <a:p>
            <a:pPr marL="0" indent="0">
              <a:buNone/>
            </a:pPr>
            <a:r>
              <a:rPr lang="nl-NL" b="1" dirty="0"/>
              <a:t>•	meer aandacht voor de behoefte aan beweging en uitrazen: meer naar  </a:t>
            </a:r>
          </a:p>
          <a:p>
            <a:pPr marL="0" indent="0">
              <a:buNone/>
            </a:pPr>
            <a:r>
              <a:rPr lang="nl-NL" b="1" dirty="0"/>
              <a:t>             buiten</a:t>
            </a:r>
          </a:p>
          <a:p>
            <a:pPr marL="0" indent="0">
              <a:buNone/>
            </a:pPr>
            <a:r>
              <a:rPr lang="nl-NL" dirty="0"/>
              <a:t>•	meer mannelijke rolmodellen</a:t>
            </a:r>
          </a:p>
          <a:p>
            <a:pPr marL="0" indent="0">
              <a:buNone/>
            </a:pPr>
            <a:r>
              <a:rPr lang="nl-NL" dirty="0"/>
              <a:t>•	door middel van aanbod (spelactiviteiten en materialen/speelgoed) proberen  </a:t>
            </a:r>
          </a:p>
          <a:p>
            <a:pPr marL="0" indent="0">
              <a:buNone/>
            </a:pPr>
            <a:r>
              <a:rPr lang="nl-NL" dirty="0"/>
              <a:t>               stereotypen te doorbreken</a:t>
            </a:r>
          </a:p>
          <a:p>
            <a:endParaRPr lang="nl-NL" dirty="0"/>
          </a:p>
        </p:txBody>
      </p:sp>
    </p:spTree>
    <p:extLst>
      <p:ext uri="{BB962C8B-B14F-4D97-AF65-F5344CB8AC3E}">
        <p14:creationId xmlns:p14="http://schemas.microsoft.com/office/powerpoint/2010/main" val="3165089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Leerstijlen </a:t>
            </a:r>
            <a:r>
              <a:rPr lang="nl-NL" dirty="0" err="1"/>
              <a:t>kolb</a:t>
            </a:r>
            <a:r>
              <a:rPr lang="nl-NL" dirty="0"/>
              <a:t>   (opdracht 6) </a:t>
            </a:r>
            <a:br>
              <a:rPr lang="nl-NL" dirty="0"/>
            </a:br>
            <a:endParaRPr lang="nl-NL" dirty="0"/>
          </a:p>
        </p:txBody>
      </p:sp>
      <p:sp>
        <p:nvSpPr>
          <p:cNvPr id="3" name="Tijdelijke aanduiding voor inhoud 2"/>
          <p:cNvSpPr>
            <a:spLocks noGrp="1"/>
          </p:cNvSpPr>
          <p:nvPr>
            <p:ph idx="1"/>
          </p:nvPr>
        </p:nvSpPr>
        <p:spPr>
          <a:xfrm>
            <a:off x="1141412" y="1713910"/>
            <a:ext cx="9905999" cy="3541714"/>
          </a:xfrm>
        </p:spPr>
        <p:txBody>
          <a:bodyPr>
            <a:normAutofit/>
          </a:bodyPr>
          <a:lstStyle/>
          <a:p>
            <a:pPr marL="0" indent="0">
              <a:buNone/>
            </a:pPr>
            <a:r>
              <a:rPr lang="nl-NL" dirty="0" err="1"/>
              <a:t>Verschilende</a:t>
            </a:r>
            <a:r>
              <a:rPr lang="nl-NL" dirty="0"/>
              <a:t> leerstijlen  voor effectief leren. Welke leeractiviteit bied je aan en waar voor een kind zich lekker bij? </a:t>
            </a:r>
          </a:p>
          <a:p>
            <a:pPr marL="0" indent="0">
              <a:buNone/>
            </a:pPr>
            <a:r>
              <a:rPr lang="nl-NL" dirty="0"/>
              <a:t>1. Concreet ervaren (</a:t>
            </a:r>
            <a:r>
              <a:rPr lang="nl-NL" dirty="0" err="1"/>
              <a:t>sensing</a:t>
            </a:r>
            <a:r>
              <a:rPr lang="nl-NL" dirty="0"/>
              <a:t>/feeling) </a:t>
            </a:r>
          </a:p>
          <a:p>
            <a:pPr marL="0" indent="0">
              <a:buNone/>
            </a:pPr>
            <a:r>
              <a:rPr lang="nl-NL" dirty="0"/>
              <a:t>2. Waarnemen en overdenken (</a:t>
            </a:r>
            <a:r>
              <a:rPr lang="nl-NL" dirty="0" err="1"/>
              <a:t>watching</a:t>
            </a:r>
            <a:r>
              <a:rPr lang="nl-NL" dirty="0"/>
              <a:t>) </a:t>
            </a:r>
          </a:p>
          <a:p>
            <a:pPr marL="0" indent="0">
              <a:buNone/>
            </a:pPr>
            <a:r>
              <a:rPr lang="nl-NL" dirty="0"/>
              <a:t>3. Analyseren en abstract denken (thinking) </a:t>
            </a:r>
          </a:p>
          <a:p>
            <a:pPr marL="0" indent="0">
              <a:buNone/>
            </a:pPr>
            <a:r>
              <a:rPr lang="nl-NL" dirty="0"/>
              <a:t>4. Actief experimenteren (</a:t>
            </a:r>
            <a:r>
              <a:rPr lang="nl-NL" dirty="0" err="1"/>
              <a:t>doing</a:t>
            </a:r>
            <a:r>
              <a:rPr lang="nl-NL" dirty="0"/>
              <a:t>) </a:t>
            </a:r>
          </a:p>
          <a:p>
            <a:pPr marL="0" indent="0">
              <a:buNone/>
            </a:pPr>
            <a:r>
              <a:rPr lang="nl-NL" dirty="0"/>
              <a:t>Herken jij deze verschillen in jou groep op je stage? </a:t>
            </a:r>
          </a:p>
          <a:p>
            <a:pPr marL="0" indent="0">
              <a:buNone/>
            </a:pPr>
            <a:r>
              <a:rPr lang="nl-NL" dirty="0"/>
              <a:t> </a:t>
            </a:r>
          </a:p>
          <a:p>
            <a:endParaRPr lang="nl-NL" dirty="0"/>
          </a:p>
          <a:p>
            <a:endParaRPr lang="nl-NL" dirty="0"/>
          </a:p>
        </p:txBody>
      </p:sp>
    </p:spTree>
    <p:extLst>
      <p:ext uri="{BB962C8B-B14F-4D97-AF65-F5344CB8AC3E}">
        <p14:creationId xmlns:p14="http://schemas.microsoft.com/office/powerpoint/2010/main" val="2373960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Jongensproof</a:t>
            </a:r>
            <a:r>
              <a:rPr lang="nl-NL" dirty="0"/>
              <a:t> maken</a:t>
            </a:r>
          </a:p>
        </p:txBody>
      </p:sp>
      <p:sp>
        <p:nvSpPr>
          <p:cNvPr id="3" name="Tijdelijke aanduiding voor inhoud 2"/>
          <p:cNvSpPr>
            <a:spLocks noGrp="1"/>
          </p:cNvSpPr>
          <p:nvPr>
            <p:ph idx="1"/>
          </p:nvPr>
        </p:nvSpPr>
        <p:spPr/>
        <p:txBody>
          <a:bodyPr>
            <a:normAutofit/>
          </a:bodyPr>
          <a:lstStyle/>
          <a:p>
            <a:pPr marL="0" indent="0">
              <a:buNone/>
            </a:pPr>
            <a:r>
              <a:rPr lang="nl-NL" dirty="0"/>
              <a:t>Maak opdracht 7 uit je opdrachten in wikiwijs</a:t>
            </a:r>
          </a:p>
        </p:txBody>
      </p:sp>
    </p:spTree>
    <p:extLst>
      <p:ext uri="{BB962C8B-B14F-4D97-AF65-F5344CB8AC3E}">
        <p14:creationId xmlns:p14="http://schemas.microsoft.com/office/powerpoint/2010/main" val="1474318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5220928" y="965200"/>
            <a:ext cx="5999002" cy="4927600"/>
          </a:xfrm>
        </p:spPr>
        <p:txBody>
          <a:bodyPr vert="horz" lIns="91440" tIns="45720" rIns="91440" bIns="45720" rtlCol="0" anchor="ctr">
            <a:normAutofit/>
          </a:bodyPr>
          <a:lstStyle/>
          <a:p>
            <a:r>
              <a:rPr lang="en-US" sz="8000">
                <a:solidFill>
                  <a:schemeClr val="tx2"/>
                </a:solidFill>
              </a:rPr>
              <a:t>Terugblik vorige les</a:t>
            </a:r>
          </a:p>
        </p:txBody>
      </p:sp>
      <p:sp>
        <p:nvSpPr>
          <p:cNvPr id="16" name="Rectangle 15">
            <a:extLst>
              <a:ext uri="{FF2B5EF4-FFF2-40B4-BE49-F238E27FC236}">
                <a16:creationId xmlns:a16="http://schemas.microsoft.com/office/drawing/2014/main" id="{0EEF5601-A8BC-411D-AA64-3E79320BA1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58473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p:cNvSpPr>
            <a:spLocks noGrp="1"/>
          </p:cNvSpPr>
          <p:nvPr>
            <p:ph idx="1"/>
          </p:nvPr>
        </p:nvSpPr>
        <p:spPr>
          <a:xfrm>
            <a:off x="823356" y="1159565"/>
            <a:ext cx="2938022" cy="4439055"/>
          </a:xfrm>
        </p:spPr>
        <p:txBody>
          <a:bodyPr vert="horz" lIns="91440" tIns="45720" rIns="91440" bIns="45720" rtlCol="0" anchor="ctr">
            <a:normAutofit/>
          </a:bodyPr>
          <a:lstStyle/>
          <a:p>
            <a:pPr marL="0" indent="0">
              <a:buNone/>
            </a:pPr>
            <a:r>
              <a:rPr lang="en-US" sz="2400" cap="all" spc="200">
                <a:solidFill>
                  <a:srgbClr val="FFFFFF"/>
                </a:solidFill>
                <a:latin typeface="+mj-lt"/>
              </a:rPr>
              <a:t>Alicia en het belang van hechting. Wat is je bijgebleven?</a:t>
            </a:r>
          </a:p>
        </p:txBody>
      </p:sp>
      <p:sp>
        <p:nvSpPr>
          <p:cNvPr id="18" name="Rectangle 17">
            <a:extLst>
              <a:ext uri="{FF2B5EF4-FFF2-40B4-BE49-F238E27FC236}">
                <a16:creationId xmlns:a16="http://schemas.microsoft.com/office/drawing/2014/main" id="{33209156-242F-4B26-8D07-CEB2B68A9F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4734"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76441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DE3B1B8-DC38-48E8-8C31-EF790659B5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9E63FFFE-1DB2-4A0F-B495-35782F1622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32BB9A07-8AB8-4D82-B3BC-B500DDEC79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F64BBAA4-C62B-4146-B49F-FE4CC4655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hthoek 1">
            <a:extLst>
              <a:ext uri="{FF2B5EF4-FFF2-40B4-BE49-F238E27FC236}">
                <a16:creationId xmlns:a16="http://schemas.microsoft.com/office/drawing/2014/main" id="{E89910E6-AD3A-4D38-A000-7729370E6FC4}"/>
              </a:ext>
            </a:extLst>
          </p:cNvPr>
          <p:cNvSpPr/>
          <p:nvPr/>
        </p:nvSpPr>
        <p:spPr>
          <a:xfrm>
            <a:off x="1097280" y="286603"/>
            <a:ext cx="2961800" cy="2111477"/>
          </a:xfrm>
          <a:prstGeom prst="rect">
            <a:avLst/>
          </a:prstGeom>
        </p:spPr>
        <p:txBody>
          <a:bodyPr vert="horz" lIns="91440" tIns="45720" rIns="91440" bIns="45720" rtlCol="0" anchor="b">
            <a:normAutofit/>
          </a:bodyPr>
          <a:lstStyle/>
          <a:p>
            <a:pPr defTabSz="914400">
              <a:lnSpc>
                <a:spcPct val="85000"/>
              </a:lnSpc>
              <a:spcBef>
                <a:spcPct val="0"/>
              </a:spcBef>
              <a:spcAft>
                <a:spcPts val="600"/>
              </a:spcAft>
            </a:pPr>
            <a:r>
              <a:rPr lang="en-US" sz="4000" b="0" cap="none" spc="-50">
                <a:ln w="0"/>
                <a:solidFill>
                  <a:schemeClr val="tx1">
                    <a:lumMod val="75000"/>
                    <a:lumOff val="25000"/>
                  </a:schemeClr>
                </a:solidFill>
                <a:effectLst>
                  <a:outerShdw blurRad="38100" dist="19050" dir="2700000" algn="tl" rotWithShape="0">
                    <a:schemeClr val="dk1">
                      <a:alpha val="40000"/>
                    </a:schemeClr>
                  </a:outerShdw>
                </a:effectLst>
                <a:latin typeface="+mj-lt"/>
                <a:ea typeface="+mj-ea"/>
                <a:cs typeface="+mj-cs"/>
              </a:rPr>
              <a:t>Deze les:</a:t>
            </a:r>
          </a:p>
          <a:p>
            <a:pPr defTabSz="914400">
              <a:lnSpc>
                <a:spcPct val="85000"/>
              </a:lnSpc>
              <a:spcBef>
                <a:spcPct val="0"/>
              </a:spcBef>
              <a:spcAft>
                <a:spcPts val="600"/>
              </a:spcAft>
            </a:pPr>
            <a:endParaRPr lang="en-US" sz="4000" spc="-50">
              <a:ln w="0"/>
              <a:solidFill>
                <a:schemeClr val="tx1">
                  <a:lumMod val="75000"/>
                  <a:lumOff val="25000"/>
                </a:schemeClr>
              </a:solidFill>
              <a:effectLst>
                <a:outerShdw blurRad="38100" dist="19050" dir="2700000" algn="tl" rotWithShape="0">
                  <a:schemeClr val="dk1">
                    <a:alpha val="40000"/>
                  </a:schemeClr>
                </a:outerShdw>
              </a:effectLst>
              <a:latin typeface="+mj-lt"/>
              <a:ea typeface="+mj-ea"/>
              <a:cs typeface="+mj-cs"/>
            </a:endParaRPr>
          </a:p>
        </p:txBody>
      </p:sp>
      <p:sp>
        <p:nvSpPr>
          <p:cNvPr id="3" name="Tekstvak 2">
            <a:extLst>
              <a:ext uri="{FF2B5EF4-FFF2-40B4-BE49-F238E27FC236}">
                <a16:creationId xmlns:a16="http://schemas.microsoft.com/office/drawing/2014/main" id="{1EACC68D-06C5-4504-8AD5-F6B344C66A8B}"/>
              </a:ext>
            </a:extLst>
          </p:cNvPr>
          <p:cNvSpPr txBox="1"/>
          <p:nvPr/>
        </p:nvSpPr>
        <p:spPr>
          <a:xfrm>
            <a:off x="1076432" y="2398080"/>
            <a:ext cx="2944817" cy="3471013"/>
          </a:xfrm>
          <a:prstGeom prst="rect">
            <a:avLst/>
          </a:prstGeom>
        </p:spPr>
        <p:txBody>
          <a:bodyPr vert="horz" lIns="0" tIns="45720" rIns="0" bIns="45720" rtlCol="0">
            <a:normAutofit/>
          </a:bodyPr>
          <a:lstStyle/>
          <a:p>
            <a:pPr marL="457200" indent="-457200" defTabSz="914400">
              <a:lnSpc>
                <a:spcPct val="90000"/>
              </a:lnSpc>
              <a:spcAft>
                <a:spcPts val="600"/>
              </a:spcAft>
              <a:buClr>
                <a:schemeClr val="accent1"/>
              </a:buClr>
              <a:buFont typeface="Calibri" panose="020F0502020204030204" pitchFamily="34" charset="0"/>
              <a:buAutoNum type="arabicPeriod"/>
            </a:pPr>
            <a:r>
              <a:rPr lang="en-US">
                <a:solidFill>
                  <a:schemeClr val="tx1">
                    <a:lumMod val="75000"/>
                    <a:lumOff val="25000"/>
                  </a:schemeClr>
                </a:solidFill>
              </a:rPr>
              <a:t>Een band opbouwen met een kind uit de VVE doelgroep</a:t>
            </a:r>
          </a:p>
          <a:p>
            <a:pPr marL="457200" indent="-457200" defTabSz="914400">
              <a:lnSpc>
                <a:spcPct val="90000"/>
              </a:lnSpc>
              <a:spcAft>
                <a:spcPts val="600"/>
              </a:spcAft>
              <a:buClr>
                <a:schemeClr val="accent1"/>
              </a:buClr>
              <a:buFont typeface="Calibri" panose="020F0502020204030204" pitchFamily="34" charset="0"/>
              <a:buAutoNum type="arabicPeriod"/>
            </a:pPr>
            <a:r>
              <a:rPr lang="en-US">
                <a:solidFill>
                  <a:schemeClr val="tx1">
                    <a:lumMod val="75000"/>
                    <a:lumOff val="25000"/>
                  </a:schemeClr>
                </a:solidFill>
              </a:rPr>
              <a:t>Verschillen tussen meisjes en jongens </a:t>
            </a:r>
          </a:p>
        </p:txBody>
      </p:sp>
      <p:pic>
        <p:nvPicPr>
          <p:cNvPr id="4" name="Afbeelding 3">
            <a:extLst>
              <a:ext uri="{FF2B5EF4-FFF2-40B4-BE49-F238E27FC236}">
                <a16:creationId xmlns:a16="http://schemas.microsoft.com/office/drawing/2014/main" id="{3946034A-ED9E-4019-8DFC-77FD4543A89B}"/>
              </a:ext>
            </a:extLst>
          </p:cNvPr>
          <p:cNvPicPr>
            <a:picLocks noChangeAspect="1"/>
          </p:cNvPicPr>
          <p:nvPr/>
        </p:nvPicPr>
        <p:blipFill>
          <a:blip r:embed="rId2"/>
          <a:stretch>
            <a:fillRect/>
          </a:stretch>
        </p:blipFill>
        <p:spPr>
          <a:xfrm>
            <a:off x="4653446" y="1227148"/>
            <a:ext cx="6905511" cy="3880019"/>
          </a:xfrm>
          <a:prstGeom prst="rect">
            <a:avLst/>
          </a:prstGeom>
        </p:spPr>
      </p:pic>
      <p:sp>
        <p:nvSpPr>
          <p:cNvPr id="17" name="Rectangle 16">
            <a:extLst>
              <a:ext uri="{FF2B5EF4-FFF2-40B4-BE49-F238E27FC236}">
                <a16:creationId xmlns:a16="http://schemas.microsoft.com/office/drawing/2014/main" id="{77C34054-98F8-4229-885E-04C525969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rgbClr val="ED5AC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22AAB964-B835-4B93-A1F3-4A30D1F38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41724E"/>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34879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8366FF6D-1BF4-48A0-945A-BCB522B348C5}"/>
              </a:ext>
            </a:extLst>
          </p:cNvPr>
          <p:cNvSpPr/>
          <p:nvPr/>
        </p:nvSpPr>
        <p:spPr>
          <a:xfrm>
            <a:off x="4068627" y="2967335"/>
            <a:ext cx="4054763" cy="461665"/>
          </a:xfrm>
          <a:prstGeom prst="rect">
            <a:avLst/>
          </a:prstGeom>
          <a:noFill/>
        </p:spPr>
        <p:txBody>
          <a:bodyPr wrap="none" lIns="91440" tIns="45720" rIns="91440" bIns="45720">
            <a:spAutoFit/>
          </a:bodyPr>
          <a:lstStyle/>
          <a:p>
            <a:pPr algn="ctr"/>
            <a:r>
              <a:rPr lang="nl-NL" sz="2400" b="0" cap="none" spc="0" dirty="0">
                <a:ln w="0"/>
                <a:solidFill>
                  <a:schemeClr val="tx1"/>
                </a:solidFill>
                <a:effectLst>
                  <a:outerShdw blurRad="38100" dist="19050" dir="2700000" algn="tl" rotWithShape="0">
                    <a:schemeClr val="dk1">
                      <a:alpha val="40000"/>
                    </a:schemeClr>
                  </a:outerShdw>
                </a:effectLst>
              </a:rPr>
              <a:t>Maak opdracht 6 uit je wikiwijs</a:t>
            </a:r>
          </a:p>
        </p:txBody>
      </p:sp>
      <p:sp>
        <p:nvSpPr>
          <p:cNvPr id="3" name="Rechthoek 2">
            <a:extLst>
              <a:ext uri="{FF2B5EF4-FFF2-40B4-BE49-F238E27FC236}">
                <a16:creationId xmlns:a16="http://schemas.microsoft.com/office/drawing/2014/main" id="{7640524E-051E-4934-AB6F-6238DFB8ECCE}"/>
              </a:ext>
            </a:extLst>
          </p:cNvPr>
          <p:cNvSpPr/>
          <p:nvPr/>
        </p:nvSpPr>
        <p:spPr>
          <a:xfrm>
            <a:off x="711520" y="349263"/>
            <a:ext cx="10595721" cy="1754326"/>
          </a:xfrm>
          <a:prstGeom prst="rect">
            <a:avLst/>
          </a:prstGeom>
          <a:noFill/>
        </p:spPr>
        <p:txBody>
          <a:bodyPr wrap="none" lIns="91440" tIns="45720" rIns="91440" bIns="45720">
            <a:spAutoFit/>
          </a:bodyPr>
          <a:lstStyle/>
          <a:p>
            <a:pPr algn="ctr"/>
            <a:r>
              <a:rPr lang="nl-NL" sz="5400" b="0" cap="none" spc="0" dirty="0">
                <a:ln w="0"/>
                <a:solidFill>
                  <a:schemeClr val="tx1"/>
                </a:solidFill>
                <a:effectLst>
                  <a:outerShdw blurRad="38100" dist="19050" dir="2700000" algn="tl" rotWithShape="0">
                    <a:schemeClr val="dk1">
                      <a:alpha val="40000"/>
                    </a:schemeClr>
                  </a:outerShdw>
                </a:effectLst>
              </a:rPr>
              <a:t>Hoe bou</a:t>
            </a:r>
            <a:r>
              <a:rPr lang="nl-NL" sz="5400" dirty="0">
                <a:ln w="0"/>
                <a:effectLst>
                  <a:outerShdw blurRad="38100" dist="19050" dir="2700000" algn="tl" rotWithShape="0">
                    <a:schemeClr val="dk1">
                      <a:alpha val="40000"/>
                    </a:schemeClr>
                  </a:outerShdw>
                </a:effectLst>
              </a:rPr>
              <a:t>w je een goede band op met</a:t>
            </a:r>
          </a:p>
          <a:p>
            <a:pPr algn="ctr"/>
            <a:r>
              <a:rPr lang="nl-NL" sz="5400" dirty="0">
                <a:ln w="0"/>
                <a:effectLst>
                  <a:outerShdw blurRad="38100" dist="19050" dir="2700000" algn="tl" rotWithShape="0">
                    <a:schemeClr val="dk1">
                      <a:alpha val="40000"/>
                    </a:schemeClr>
                  </a:outerShdw>
                </a:effectLst>
              </a:rPr>
              <a:t>een sociaal emotioneel zwak kind?</a:t>
            </a:r>
            <a:endParaRPr lang="nl-NL"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71007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a:t>Verschillen tussen jongens en meisjes</a:t>
            </a:r>
          </a:p>
        </p:txBody>
      </p:sp>
      <p:sp>
        <p:nvSpPr>
          <p:cNvPr id="3" name="Tijdelijke aanduiding voor inhoud 2"/>
          <p:cNvSpPr>
            <a:spLocks noGrp="1"/>
          </p:cNvSpPr>
          <p:nvPr>
            <p:ph idx="1"/>
          </p:nvPr>
        </p:nvSpPr>
        <p:spPr/>
        <p:txBody>
          <a:bodyPr>
            <a:normAutofit/>
          </a:bodyPr>
          <a:lstStyle/>
          <a:p>
            <a:pPr marL="0" indent="0">
              <a:buNone/>
            </a:pPr>
            <a:r>
              <a:rPr lang="nl-NL" dirty="0"/>
              <a:t>Zijn er volgens jou verschillen? Zo ja , wat valt jou het meeste op bij je stage plaats? </a:t>
            </a:r>
          </a:p>
          <a:p>
            <a:pPr marL="0" indent="0">
              <a:buNone/>
            </a:pPr>
            <a:endParaRPr lang="nl-NL" dirty="0"/>
          </a:p>
          <a:p>
            <a:pPr marL="0" indent="0">
              <a:buNone/>
            </a:pPr>
            <a:r>
              <a:rPr lang="nl-NL" dirty="0"/>
              <a:t>Spotje van Sire: </a:t>
            </a:r>
            <a:r>
              <a:rPr lang="nl-NL" dirty="0">
                <a:hlinkClick r:id="rId2"/>
              </a:rPr>
              <a:t>spotje </a:t>
            </a:r>
            <a:r>
              <a:rPr lang="nl-NL" dirty="0" err="1">
                <a:hlinkClick r:id="rId2"/>
              </a:rPr>
              <a:t>sire</a:t>
            </a:r>
            <a:endParaRPr lang="nl-NL"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3562255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sekse verschillen / aangeleerd ? </a:t>
            </a:r>
          </a:p>
        </p:txBody>
      </p:sp>
      <p:sp>
        <p:nvSpPr>
          <p:cNvPr id="3" name="Tijdelijke aanduiding voor inhoud 2"/>
          <p:cNvSpPr>
            <a:spLocks noGrp="1"/>
          </p:cNvSpPr>
          <p:nvPr>
            <p:ph idx="1"/>
          </p:nvPr>
        </p:nvSpPr>
        <p:spPr>
          <a:xfrm>
            <a:off x="1141413" y="1493132"/>
            <a:ext cx="9905999" cy="3541714"/>
          </a:xfrm>
        </p:spPr>
        <p:txBody>
          <a:bodyPr>
            <a:normAutofit/>
          </a:bodyPr>
          <a:lstStyle/>
          <a:p>
            <a:pPr marL="0" indent="0">
              <a:buNone/>
            </a:pPr>
            <a:r>
              <a:rPr lang="nl-NL" dirty="0"/>
              <a:t> </a:t>
            </a:r>
          </a:p>
          <a:p>
            <a:pPr marL="0" indent="0">
              <a:buNone/>
            </a:pPr>
            <a:r>
              <a:rPr lang="nl-NL" dirty="0"/>
              <a:t>Er zijn grote verschillen tussen jongens en meisjes en de manier waarop ze zich ontwikkelen. Deze verschillen zijn enerzijds aangeboren (sekseverschillen) en anderzijds aangeleerd (gender/sekserollen). Dit uit zich in hun sociale gedrag tegenover anderen, bijvoorbeeld in relatie met volwassenen, andere kinderen of de groep.</a:t>
            </a:r>
          </a:p>
        </p:txBody>
      </p:sp>
    </p:spTree>
    <p:extLst>
      <p:ext uri="{BB962C8B-B14F-4D97-AF65-F5344CB8AC3E}">
        <p14:creationId xmlns:p14="http://schemas.microsoft.com/office/powerpoint/2010/main" val="3061222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Dit staat in de theorie</a:t>
            </a:r>
          </a:p>
        </p:txBody>
      </p:sp>
      <p:sp>
        <p:nvSpPr>
          <p:cNvPr id="3" name="Tijdelijke aanduiding voor tekst 2"/>
          <p:cNvSpPr>
            <a:spLocks noGrp="1"/>
          </p:cNvSpPr>
          <p:nvPr>
            <p:ph type="body" idx="1"/>
          </p:nvPr>
        </p:nvSpPr>
        <p:spPr/>
        <p:txBody>
          <a:bodyPr/>
          <a:lstStyle/>
          <a:p>
            <a:r>
              <a:rPr lang="nl-NL" dirty="0"/>
              <a:t>meisjes</a:t>
            </a:r>
          </a:p>
        </p:txBody>
      </p:sp>
      <p:sp>
        <p:nvSpPr>
          <p:cNvPr id="4" name="Tijdelijke aanduiding voor inhoud 3"/>
          <p:cNvSpPr>
            <a:spLocks noGrp="1"/>
          </p:cNvSpPr>
          <p:nvPr>
            <p:ph sz="half" idx="2"/>
          </p:nvPr>
        </p:nvSpPr>
        <p:spPr/>
        <p:txBody>
          <a:bodyPr>
            <a:normAutofit/>
          </a:bodyPr>
          <a:lstStyle/>
          <a:p>
            <a:r>
              <a:rPr lang="nl-NL" dirty="0" err="1"/>
              <a:t>Verbaler</a:t>
            </a:r>
            <a:endParaRPr lang="nl-NL" dirty="0"/>
          </a:p>
          <a:p>
            <a:r>
              <a:rPr lang="nl-NL" dirty="0"/>
              <a:t>Sociaal sterker ontwikkeld</a:t>
            </a:r>
          </a:p>
          <a:p>
            <a:r>
              <a:rPr lang="nl-NL" dirty="0"/>
              <a:t>Handiger in relaties</a:t>
            </a:r>
          </a:p>
          <a:p>
            <a:r>
              <a:rPr lang="nl-NL" dirty="0"/>
              <a:t>Passen zich makkelijker aan </a:t>
            </a:r>
          </a:p>
          <a:p>
            <a:r>
              <a:rPr lang="nl-NL" dirty="0"/>
              <a:t>Meer gericht op de groep</a:t>
            </a:r>
          </a:p>
          <a:p>
            <a:endParaRPr lang="nl-NL" dirty="0"/>
          </a:p>
          <a:p>
            <a:endParaRPr lang="nl-NL" dirty="0"/>
          </a:p>
        </p:txBody>
      </p:sp>
      <p:sp>
        <p:nvSpPr>
          <p:cNvPr id="5" name="Tijdelijke aanduiding voor tekst 4"/>
          <p:cNvSpPr>
            <a:spLocks noGrp="1"/>
          </p:cNvSpPr>
          <p:nvPr>
            <p:ph type="body" sz="quarter" idx="3"/>
          </p:nvPr>
        </p:nvSpPr>
        <p:spPr/>
        <p:txBody>
          <a:bodyPr/>
          <a:lstStyle/>
          <a:p>
            <a:r>
              <a:rPr lang="nl-NL" dirty="0"/>
              <a:t>jongens</a:t>
            </a:r>
          </a:p>
        </p:txBody>
      </p:sp>
      <p:sp>
        <p:nvSpPr>
          <p:cNvPr id="6" name="Tijdelijke aanduiding voor inhoud 5"/>
          <p:cNvSpPr>
            <a:spLocks noGrp="1"/>
          </p:cNvSpPr>
          <p:nvPr>
            <p:ph sz="quarter" idx="4"/>
          </p:nvPr>
        </p:nvSpPr>
        <p:spPr/>
        <p:txBody>
          <a:bodyPr>
            <a:normAutofit/>
          </a:bodyPr>
          <a:lstStyle/>
          <a:p>
            <a:r>
              <a:rPr lang="nl-NL" dirty="0"/>
              <a:t>Actiever, bewegelijker, ondernemend</a:t>
            </a:r>
          </a:p>
          <a:p>
            <a:r>
              <a:rPr lang="nl-NL" dirty="0"/>
              <a:t>Vaker grensoverschrijdend gedrag</a:t>
            </a:r>
          </a:p>
          <a:p>
            <a:r>
              <a:rPr lang="nl-NL" dirty="0"/>
              <a:t>Eerst doen, dan pas denken</a:t>
            </a:r>
          </a:p>
          <a:p>
            <a:r>
              <a:rPr lang="nl-NL" dirty="0"/>
              <a:t>Actief leren en </a:t>
            </a:r>
            <a:r>
              <a:rPr lang="nl-NL" dirty="0" err="1"/>
              <a:t>onderszoeken</a:t>
            </a:r>
            <a:endParaRPr lang="nl-NL" dirty="0"/>
          </a:p>
          <a:p>
            <a:r>
              <a:rPr lang="nl-NL" dirty="0"/>
              <a:t>Meer gericht op individualisering</a:t>
            </a:r>
          </a:p>
          <a:p>
            <a:r>
              <a:rPr lang="nl-NL" dirty="0"/>
              <a:t>Laatbloeiers, lopen achter op meisjes in hun ontwikkeling</a:t>
            </a:r>
          </a:p>
          <a:p>
            <a:endParaRPr lang="nl-NL" dirty="0"/>
          </a:p>
          <a:p>
            <a:endParaRPr lang="nl-NL" dirty="0"/>
          </a:p>
        </p:txBody>
      </p:sp>
    </p:spTree>
    <p:extLst>
      <p:ext uri="{BB962C8B-B14F-4D97-AF65-F5344CB8AC3E}">
        <p14:creationId xmlns:p14="http://schemas.microsoft.com/office/powerpoint/2010/main" val="3667389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Tavecchio</a:t>
            </a:r>
            <a:r>
              <a:rPr lang="nl-NL" dirty="0"/>
              <a:t> en van </a:t>
            </a:r>
            <a:r>
              <a:rPr lang="nl-NL" dirty="0" err="1"/>
              <a:t>esch</a:t>
            </a:r>
            <a:r>
              <a:rPr lang="nl-NL" dirty="0"/>
              <a:t> (2007)</a:t>
            </a:r>
          </a:p>
        </p:txBody>
      </p:sp>
      <p:sp>
        <p:nvSpPr>
          <p:cNvPr id="3" name="Tijdelijke aanduiding voor inhoud 2"/>
          <p:cNvSpPr>
            <a:spLocks noGrp="1"/>
          </p:cNvSpPr>
          <p:nvPr>
            <p:ph idx="1"/>
          </p:nvPr>
        </p:nvSpPr>
        <p:spPr/>
        <p:txBody>
          <a:bodyPr>
            <a:normAutofit/>
          </a:bodyPr>
          <a:lstStyle/>
          <a:p>
            <a:r>
              <a:rPr lang="nl-NL" dirty="0" err="1"/>
              <a:t>Tavecchio</a:t>
            </a:r>
            <a:r>
              <a:rPr lang="nl-NL" dirty="0"/>
              <a:t> (2007) en Van Esch (2007) betogen dat het onderwijs de ontwikkeling van meisjes als ideaal bevestigt en deze tot norm verheft. Het prettige sociale </a:t>
            </a:r>
            <a:r>
              <a:rPr lang="nl-NL" dirty="0" err="1"/>
              <a:t>kindgedrag</a:t>
            </a:r>
            <a:r>
              <a:rPr lang="nl-NL" dirty="0"/>
              <a:t> wordt in toenemende mate gedefinieerd aan het meegaande en plooibare gedrag van meisjes. Volwassenen en opvoeders reageren dan ook vaker ongeduldig of afwijzend op jongens. Jongens vallen steeds vaker buiten de norm. Gevolg is dat ze vaker uitvallen op school en met gedragsstoornissen naar het speciaal onderwijs of speciaal basisonderwijs worden verwezen. Dit is een belangrijk gegeven waar VVE op in zal moeten spelen.</a:t>
            </a:r>
          </a:p>
        </p:txBody>
      </p:sp>
    </p:spTree>
    <p:extLst>
      <p:ext uri="{BB962C8B-B14F-4D97-AF65-F5344CB8AC3E}">
        <p14:creationId xmlns:p14="http://schemas.microsoft.com/office/powerpoint/2010/main" val="3572482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zijn volgens jou oorzaken? </a:t>
            </a:r>
          </a:p>
        </p:txBody>
      </p:sp>
      <p:sp>
        <p:nvSpPr>
          <p:cNvPr id="3" name="Tijdelijke aanduiding voor inhoud 2"/>
          <p:cNvSpPr>
            <a:spLocks noGrp="1"/>
          </p:cNvSpPr>
          <p:nvPr>
            <p:ph idx="1"/>
          </p:nvPr>
        </p:nvSpPr>
        <p:spPr/>
        <p:txBody>
          <a:bodyPr>
            <a:normAutofit/>
          </a:bodyPr>
          <a:lstStyle/>
          <a:p>
            <a:pPr marL="0" indent="0">
              <a:buNone/>
            </a:pPr>
            <a:r>
              <a:rPr lang="nl-NL" dirty="0"/>
              <a:t>De kloof tussen jongens en meisjes, en de uitval van jongens in het onderwijs heeft mogelijk </a:t>
            </a:r>
            <a:r>
              <a:rPr lang="nl-NL" u="sng" dirty="0"/>
              <a:t>meerdere oorzaken </a:t>
            </a:r>
            <a:r>
              <a:rPr lang="nl-NL" dirty="0"/>
              <a:t>volgens de genoemde auteurs: doordat er bijna uitsluitend vrouwelijke beroepskrachten voor de groep staan, verschuiven langzamerhand de normen over hoe je je binnen de groep moet gedragen. Het accent ligt steeds meer op praten, in plaats van op doen, onderzoeken en ontdekken. Het ontbreekt verder binnen het onderwijs aan mannelijke rolmodellen aan wie jongens zich kunnen spiegelen Ook toetsen en methodes worden steeds </a:t>
            </a:r>
            <a:r>
              <a:rPr lang="nl-NL" dirty="0" err="1"/>
              <a:t>verbaler</a:t>
            </a:r>
            <a:r>
              <a:rPr lang="nl-NL" dirty="0"/>
              <a:t>. Met name de kloof tussen allochtone jongens en meisjes lijkt groot. </a:t>
            </a:r>
          </a:p>
        </p:txBody>
      </p:sp>
    </p:spTree>
    <p:extLst>
      <p:ext uri="{BB962C8B-B14F-4D97-AF65-F5344CB8AC3E}">
        <p14:creationId xmlns:p14="http://schemas.microsoft.com/office/powerpoint/2010/main" val="3243142566"/>
      </p:ext>
    </p:extLst>
  </p:cSld>
  <p:clrMapOvr>
    <a:masterClrMapping/>
  </p:clrMapOvr>
</p:sld>
</file>

<file path=ppt/theme/theme1.xml><?xml version="1.0" encoding="utf-8"?>
<a:theme xmlns:a="http://schemas.openxmlformats.org/drawingml/2006/main" name="Terugblik">
  <a:themeElements>
    <a:clrScheme name="Terugblik">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Terugbli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137e471-5ce8-444d-bed1-7f0ba312c282">
      <Terms xmlns="http://schemas.microsoft.com/office/infopath/2007/PartnerControls"/>
    </lcf76f155ced4ddcb4097134ff3c332f>
    <TaxCatchAll xmlns="d2b583b8-8e9b-4635-adb2-4a15ab2f1eb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97BFD3266330D4988E5E0622F2D95C4" ma:contentTypeVersion="16" ma:contentTypeDescription="Een nieuw document maken." ma:contentTypeScope="" ma:versionID="d1e2ba94698fac3fceaa2efb5375301f">
  <xsd:schema xmlns:xsd="http://www.w3.org/2001/XMLSchema" xmlns:xs="http://www.w3.org/2001/XMLSchema" xmlns:p="http://schemas.microsoft.com/office/2006/metadata/properties" xmlns:ns2="d2b583b8-8e9b-4635-adb2-4a15ab2f1ebc" xmlns:ns3="8137e471-5ce8-444d-bed1-7f0ba312c282" targetNamespace="http://schemas.microsoft.com/office/2006/metadata/properties" ma:root="true" ma:fieldsID="202d302f9e603746697ac4058309c7c9" ns2:_="" ns3:_="">
    <xsd:import namespace="d2b583b8-8e9b-4635-adb2-4a15ab2f1ebc"/>
    <xsd:import namespace="8137e471-5ce8-444d-bed1-7f0ba312c282"/>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AutoKeyPoints" minOccurs="0"/>
                <xsd:element ref="ns3:MediaServiceKeyPoints" minOccurs="0"/>
                <xsd:element ref="ns3:MediaServiceGenerationTime" minOccurs="0"/>
                <xsd:element ref="ns3:MediaServiceEventHashCode"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b583b8-8e9b-4635-adb2-4a15ab2f1ebc"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LastSharedByUser" ma:index="10" nillable="true" ma:displayName="Laatst gedeeld, per gebruiker" ma:description="" ma:internalName="LastSharedByUser" ma:readOnly="true">
      <xsd:simpleType>
        <xsd:restriction base="dms:Note">
          <xsd:maxLength value="255"/>
        </xsd:restriction>
      </xsd:simpleType>
    </xsd:element>
    <xsd:element name="LastSharedByTime" ma:index="11" nillable="true" ma:displayName="Laatst gedeeld, per tijdstip" ma:description="" ma:internalName="LastSharedByTime" ma:readOnly="true">
      <xsd:simpleType>
        <xsd:restriction base="dms:DateTime"/>
      </xsd:simpleType>
    </xsd:element>
    <xsd:element name="TaxCatchAll" ma:index="23" nillable="true" ma:displayName="Taxonomy Catch All Column" ma:hidden="true" ma:list="{50ea1466-b944-4cd4-9c90-f8fbe9858638}" ma:internalName="TaxCatchAll" ma:showField="CatchAllData" ma:web="d2b583b8-8e9b-4635-adb2-4a15ab2f1eb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137e471-5ce8-444d-bed1-7f0ba312c282"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cc591582-5716-4c7b-ae58-80bd828370e4"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998CD7-E340-4FC7-A069-40A399C2E81D}">
  <ds:schemaRefs>
    <ds:schemaRef ds:uri="http://schemas.microsoft.com/office/2006/metadata/properties"/>
    <ds:schemaRef ds:uri="http://schemas.microsoft.com/office/infopath/2007/PartnerControls"/>
    <ds:schemaRef ds:uri="8137e471-5ce8-444d-bed1-7f0ba312c282"/>
    <ds:schemaRef ds:uri="d2b583b8-8e9b-4635-adb2-4a15ab2f1ebc"/>
  </ds:schemaRefs>
</ds:datastoreItem>
</file>

<file path=customXml/itemProps2.xml><?xml version="1.0" encoding="utf-8"?>
<ds:datastoreItem xmlns:ds="http://schemas.openxmlformats.org/officeDocument/2006/customXml" ds:itemID="{3014B157-3FE8-4C44-84C6-57AFDEAD1ECE}">
  <ds:schemaRefs>
    <ds:schemaRef ds:uri="http://schemas.microsoft.com/sharepoint/v3/contenttype/forms"/>
  </ds:schemaRefs>
</ds:datastoreItem>
</file>

<file path=customXml/itemProps3.xml><?xml version="1.0" encoding="utf-8"?>
<ds:datastoreItem xmlns:ds="http://schemas.openxmlformats.org/officeDocument/2006/customXml" ds:itemID="{0665B057-13A8-49F2-A894-561A856FED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b583b8-8e9b-4635-adb2-4a15ab2f1ebc"/>
    <ds:schemaRef ds:uri="8137e471-5ce8-444d-bed1-7f0ba312c2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Terugblik</Template>
  <TotalTime>356</TotalTime>
  <Words>575</Words>
  <Application>Microsoft Office PowerPoint</Application>
  <PresentationFormat>Breedbeeld</PresentationFormat>
  <Paragraphs>54</Paragraphs>
  <Slides>12</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12</vt:i4>
      </vt:variant>
    </vt:vector>
  </HeadingPairs>
  <TitlesOfParts>
    <vt:vector size="15" baseType="lpstr">
      <vt:lpstr>Calibri</vt:lpstr>
      <vt:lpstr>Calibri Light</vt:lpstr>
      <vt:lpstr>Terugblik</vt:lpstr>
      <vt:lpstr>Sociale –en emotionele ontwikkeling les 3</vt:lpstr>
      <vt:lpstr>Terugblik vorige les</vt:lpstr>
      <vt:lpstr>PowerPoint-presentatie</vt:lpstr>
      <vt:lpstr>PowerPoint-presentatie</vt:lpstr>
      <vt:lpstr>Verschillen tussen jongens en meisjes</vt:lpstr>
      <vt:lpstr> sekse verschillen / aangeleerd ? </vt:lpstr>
      <vt:lpstr>Dit staat in de theorie</vt:lpstr>
      <vt:lpstr>Tavecchio en van esch (2007)</vt:lpstr>
      <vt:lpstr>Wat zijn volgens jou oorzaken? </vt:lpstr>
      <vt:lpstr>Aandachtspunten voor het onderwijs aan jongens: </vt:lpstr>
      <vt:lpstr>Leerstijlen kolb   (opdracht 6)  </vt:lpstr>
      <vt:lpstr>Jongensproof maken</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Sociale –en emotionele ontwikkeling</dc:title>
  <dc:creator>Janny Schinkel</dc:creator>
  <cp:lastModifiedBy>Laura Beeftink</cp:lastModifiedBy>
  <cp:revision>24</cp:revision>
  <dcterms:created xsi:type="dcterms:W3CDTF">2018-02-09T10:26:09Z</dcterms:created>
  <dcterms:modified xsi:type="dcterms:W3CDTF">2022-08-10T13:46:32Z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0x010100697BFD3266330D4988E5E0622F2D95C4</vt:lpwstr>
  </property>
</Properties>
</file>